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305" r:id="rId42"/>
    <p:sldId id="298" r:id="rId43"/>
    <p:sldId id="299" r:id="rId44"/>
    <p:sldId id="300" r:id="rId45"/>
    <p:sldId id="301" r:id="rId46"/>
    <p:sldId id="302" r:id="rId47"/>
    <p:sldId id="303" r:id="rId48"/>
    <p:sldId id="304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921D8-16F2-4A0F-9E78-D522A099410A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E058D-1B11-439A-9A13-DCA1B2E22F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41E516-4BCE-474A-89F0-440C9B9BF4F3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D9878C-CDC9-4393-AAD4-2C976A7952BF}" type="slidenum">
              <a:rPr lang="en-US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69F011-AD8D-4171-B45D-8F1784A52206}" type="slidenum">
              <a:rPr lang="en-US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AF8C82-2192-4E90-AA8B-72F6D0038A57}" type="slidenum">
              <a:rPr lang="en-US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3325C-09DA-4E21-92AD-4E4CC526C0D4}" type="slidenum">
              <a:rPr lang="en-US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5980C4-C126-40DF-849F-D286C67FA2FF}" type="slidenum">
              <a:rPr lang="en-US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907CB1-C88A-4086-88E0-B5266D76695A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CD3C59-E6EE-4E93-AE8B-00D2B2B6293E}" type="slidenum">
              <a:rPr lang="en-US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7394B1-CE42-433B-8D9B-7A2F9E051D4C}" type="slidenum">
              <a:rPr lang="en-US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5E5EBC-92C7-44CE-B2FE-43F894877860}" type="slidenum">
              <a:rPr lang="en-US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B36722-4CA5-4856-BDD8-20AA9C0EDB1F}" type="slidenum">
              <a:rPr lang="en-US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91E101-652F-4119-BE7E-0DA1468EF204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5AA75A-FFE9-4E35-9F33-00368F0EFB2A}" type="slidenum">
              <a:rPr lang="en-US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6146A6-90ED-4A81-9CA4-0FDAD256A5B9}" type="slidenum">
              <a:rPr lang="en-US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90F43D-0A11-4DB9-B248-23A8DD1B0CDD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207BA0-0CB2-47F7-A57C-D9EAF24DEFA8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5B84AD-9B77-4DEA-89AF-9DB22B272A0F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63CF48-4C94-4A5A-8541-9E2D7DA56C13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B39727-30EB-40D6-B9B4-78C12E132E32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E817D4-4B59-4B49-84A5-ADD8559D6C3C}" type="slidenum">
              <a:rPr lang="en-US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777FC-7B88-4890-B3A3-7D1A528EB889}" type="slidenum">
              <a:rPr lang="en-US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1066800"/>
            <a:ext cx="5562600" cy="2286000"/>
          </a:xfrm>
          <a:effectLst>
            <a:outerShdw algn="ctr" rotWithShape="0">
              <a:srgbClr val="FFFFFF">
                <a:alpha val="75000"/>
              </a:srgbClr>
            </a:outerShdw>
          </a:effectLst>
        </p:spPr>
        <p:txBody>
          <a:bodyPr/>
          <a:lstStyle>
            <a:lvl1pPr algn="r"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4267200" cy="2057400"/>
          </a:xfrm>
        </p:spPr>
        <p:txBody>
          <a:bodyPr/>
          <a:lstStyle>
            <a:lvl1pPr marL="0" indent="0">
              <a:buFont typeface="Wingdings" pitchFamily="2" charset="2"/>
              <a:buNone/>
              <a:defRPr i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297E8-5833-4E29-8780-8F57B25838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4A445-ED93-4F85-B2D1-257B88597B9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EAAF4-E616-4007-8DA4-CFF668CAFC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6E658-1F0D-4FB1-BE4D-63CC3A6ECC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1BFBD-7B51-4518-89B2-FE733647F6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D6F37-6199-46B2-AF14-C163C84CC9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C51B6-9D40-400B-BAA9-936DB372B2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28441-A06C-41B1-BCFA-5EA7320C03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41DC9-E6B6-4BEF-A8F6-77B5F9E3A5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BB37A-948E-4CA6-B107-11F9CD069B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7796C-8258-4862-900E-40FF18DE36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 userDrawn="1"/>
        </p:nvSpPr>
        <p:spPr bwMode="auto">
          <a:xfrm>
            <a:off x="-152400" y="0"/>
            <a:ext cx="92964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16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opperplate Gothic Light" pitchFamily="34" charset="0"/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opperplate Gothic Light" pitchFamily="34" charset="0"/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opperplate Gothic Light" pitchFamily="34" charset="0"/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1F1829C-CAA8-4F5E-990C-3D9ED23CF977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Berlin Sans FB" pitchFamily="34" charset="0"/>
          <a:ea typeface="ヒラギノ角ゴ Pro W3" pitchFamily="-1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Berlin Sans FB" pitchFamily="34" charset="0"/>
          <a:ea typeface="ヒラギノ角ゴ Pro W3" pitchFamily="-1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Berlin Sans FB" pitchFamily="34" charset="0"/>
          <a:ea typeface="ヒラギノ角ゴ Pro W3" pitchFamily="-1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Berlin Sans FB" pitchFamily="34" charset="0"/>
          <a:ea typeface="ヒラギノ角ゴ Pro W3" pitchFamily="-12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Berlin Sans FB" pitchFamily="34" charset="0"/>
          <a:ea typeface="ヒラギノ角ゴ Pro W3" pitchFamily="-12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Berlin Sans FB" pitchFamily="34" charset="0"/>
          <a:ea typeface="ヒラギノ角ゴ Pro W3" pitchFamily="-12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Berlin Sans FB" pitchFamily="34" charset="0"/>
          <a:ea typeface="ヒラギノ角ゴ Pro W3" pitchFamily="-12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Berlin Sans FB" pitchFamily="34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1143000"/>
            <a:ext cx="5562600" cy="2286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6000" smtClean="0"/>
              <a:t>Amendments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4191000"/>
            <a:ext cx="4419600" cy="2057400"/>
          </a:xfrm>
        </p:spPr>
        <p:txBody>
          <a:bodyPr/>
          <a:lstStyle/>
          <a:p>
            <a:pPr eaLnBrk="1" hangingPunct="1"/>
            <a:r>
              <a:rPr lang="en-US" smtClean="0"/>
              <a:t>The Living Constitution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F1E401-1ABF-4C78-8CF0-3D2CB42FE998}" type="slidenum">
              <a:rPr lang="en-US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3rd Amendment (1791)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Obsolete today, but the government could not “quarter” or house troops in private homes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CA51A9-C839-4A76-B317-B961A14325CA}" type="slidenum">
              <a:rPr lang="en-US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4th Amendment [search](1791)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Limits the power of government to search your possessions, papers (including electronic and email), home, car, or other property</a:t>
            </a:r>
          </a:p>
          <a:p>
            <a:pPr lvl="1" eaLnBrk="1" hangingPunct="1">
              <a:defRPr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Must have a warrant (from a judge) or show “probable cause” that a crime will be uncovered by the search</a:t>
            </a:r>
          </a:p>
          <a:p>
            <a:pPr lvl="2" eaLnBrk="1" hangingPunct="1">
              <a:defRPr/>
            </a:pPr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warrant will list specifically what is being sought and where the law enforcement officers may look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EC0E7F-A956-4B16-9763-47A37C16A80E}" type="slidenum">
              <a:rPr lang="en-US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10-second quiz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required to get a search warrant?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0B9ED7-A071-4C0D-A139-07B0F4A02D7B}" type="slidenum">
              <a:rPr lang="en-US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5th Amendment [rights of accused] (1791)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Protection against certain abuses of law enforcement</a:t>
            </a:r>
          </a:p>
          <a:p>
            <a:pPr lvl="1"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Can’t be held for a capital crime (one where the death penalty may be applied) without an indictment from a grand jury</a:t>
            </a:r>
          </a:p>
          <a:p>
            <a:pPr lvl="2"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(unless there is a national crisis  or serving in the military)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670985-AAC2-4854-B2EF-E8B24BB23A52}" type="slidenum">
              <a:rPr lang="en-US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5th Amendment (1791)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Protection against certain abuses of law enforcement 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Can’t be tried twice for the same major crime</a:t>
            </a:r>
            <a:r>
              <a:rPr lang="en-US" dirty="0" smtClean="0"/>
              <a:t> (</a:t>
            </a:r>
            <a:r>
              <a:rPr lang="en-US" dirty="0" smtClean="0">
                <a:solidFill>
                  <a:schemeClr val="hlink"/>
                </a:solidFill>
              </a:rPr>
              <a:t>double jeopardy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C7E33-535F-475B-BE3C-3ED99581DF1C}" type="slidenum">
              <a:rPr lang="en-US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5th Amendment (1791)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Protection against certain abuses of law enforcement 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Can’t be forced to testify against yourself</a:t>
            </a:r>
            <a:r>
              <a:rPr lang="en-US" dirty="0" smtClean="0"/>
              <a:t> (</a:t>
            </a:r>
            <a:r>
              <a:rPr lang="en-US" dirty="0" smtClean="0">
                <a:solidFill>
                  <a:schemeClr val="hlink"/>
                </a:solidFill>
              </a:rPr>
              <a:t>self-incrimination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27E53-69D5-4D0E-BBF1-12EB7EAF7404}" type="slidenum">
              <a:rPr lang="en-US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5th Amendment (1791)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Protection against certain abuses of law enforcement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Can’t be deprived of “life, liberty, or property, without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hlink"/>
                </a:solidFill>
              </a:rPr>
              <a:t>due process of law</a:t>
            </a:r>
            <a:r>
              <a:rPr lang="en-US" dirty="0" smtClean="0"/>
              <a:t>”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Entitled to an indictment, a hearing, a trial, etc.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9B3E5-D09C-4EF1-9030-7EAC3D1C6E15}" type="slidenum">
              <a:rPr lang="en-US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5th Amendment (1791)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Protection against certain abuses of law enforcement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Private property can’t be confiscated for public uses unless a fair price is paid</a:t>
            </a:r>
            <a:r>
              <a:rPr lang="en-US" dirty="0" smtClean="0">
                <a:solidFill>
                  <a:srgbClr val="FF0000"/>
                </a:solidFill>
              </a:rPr>
              <a:t> (eminent domain)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403F1-73E1-4707-95E1-D5C24CE9C6E1}" type="slidenum">
              <a:rPr lang="en-US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6th Amendment (1791)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Criminal Proceedings</a:t>
            </a:r>
          </a:p>
          <a:p>
            <a:pPr lvl="1"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 accused person has the right to: </a:t>
            </a:r>
          </a:p>
          <a:p>
            <a:pPr lvl="2">
              <a:spcBef>
                <a:spcPct val="0"/>
              </a:spcBef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“speedy and public trial,”</a:t>
            </a:r>
          </a:p>
          <a:p>
            <a:pPr lvl="2"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By a jury of their peers,</a:t>
            </a:r>
          </a:p>
          <a:p>
            <a:pPr lvl="2"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the location where the crime was committed.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04B6E-ABAA-4A1E-86D6-E0777D1FC047}" type="slidenum">
              <a:rPr lang="en-US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6th Amendment (1791)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Criminal Proceedings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 accused person has the right to: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 told what the charge is against him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Confront and question witnesses against her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Get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hlink"/>
                </a:solidFill>
              </a:rPr>
              <a:t>subpoena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witnesses in her favor</a:t>
            </a:r>
          </a:p>
          <a:p>
            <a:pPr lvl="2" eaLnBrk="1" hangingPunct="1"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Have “counsel” or a lawyer to help in his defense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4FF848-39F6-4AED-BB17-9D68C173E626}" type="slidenum">
              <a:rPr lang="en-US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Amendment process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National level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Must be approved by 2/3 vote in both House and Senate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State level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Approved by ¾ of states’ legislatures, or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Special conventions in ¾ of states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3A0CBF-CD06-4525-8C6C-21827C94B1FD}" type="slidenum">
              <a:rPr lang="en-US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10-second quiz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Which amendment protects against “double jeopardy”</a:t>
            </a:r>
          </a:p>
          <a:p>
            <a:pPr eaLnBrk="1" hangingPunct="1">
              <a:defRPr/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E70E5-32E3-4DC7-9E3E-C00640462A7E}" type="slidenum">
              <a:rPr lang="en-US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7th Amendment (1791)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Civil Trials</a:t>
            </a:r>
          </a:p>
          <a:p>
            <a:pPr lvl="1"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May demand trial by jury in civil cases where the amount in dispute is more than $20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4A02A-A82D-45CA-91F1-2464E164F8BB}" type="slidenum">
              <a:rPr lang="en-US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7th Amendment (1791)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Civil Trials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facts that have already been tried by a jury can be re-examined in another court (except under rules of common law)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B4F65E-EEB8-4883-85AC-FC82E6B57D8E}" type="slidenum">
              <a:rPr lang="en-US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8th Amendment (1791)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Punishment for crimes</a:t>
            </a:r>
          </a:p>
          <a:p>
            <a:pPr lvl="1"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excessive bail</a:t>
            </a:r>
          </a:p>
          <a:p>
            <a:pPr lvl="1"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excessive fines</a:t>
            </a:r>
          </a:p>
          <a:p>
            <a:pPr lvl="1"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“</a:t>
            </a:r>
            <a:r>
              <a:rPr 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cruel and unusual</a:t>
            </a: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punishment”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94C39-EBC2-4B04-904F-DEEAF22A871B}" type="slidenum">
              <a:rPr lang="en-US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9th Amendment (1791)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Unenumerated</a:t>
            </a:r>
            <a:r>
              <a:rPr lang="en-US" smtClean="0"/>
              <a:t> </a:t>
            </a: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rights</a:t>
            </a:r>
          </a:p>
          <a:p>
            <a:pPr lvl="1"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u="sng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people</a:t>
            </a: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keep any rights not listed in the Bill of Rights</a:t>
            </a:r>
          </a:p>
          <a:p>
            <a:pPr lvl="2"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Government can’t claim that the people ONLY have the rights that are listed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AFBB9-CF11-4D5A-BFBB-E8402775D88A}" type="slidenum">
              <a:rPr lang="en-US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10th Amendment (1791)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Powers Reserved to the</a:t>
            </a: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States</a:t>
            </a: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</a:t>
            </a: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people</a:t>
            </a:r>
          </a:p>
          <a:p>
            <a:pPr lvl="1"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Any powers not  specifically given to the federal government are kept by the States or the people individually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CD58E-5A13-42EB-B630-54BE2546A13D}" type="slidenum">
              <a:rPr lang="en-US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10-second quiz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Which amendment reserves for the people any rights not specifically listed in the Constitution and Bill of Rights?</a:t>
            </a:r>
          </a:p>
          <a:p>
            <a:pPr eaLnBrk="1" hangingPunct="1">
              <a:defRPr/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9th</a:t>
            </a:r>
          </a:p>
          <a:p>
            <a:pPr eaLnBrk="1" hangingPunct="1">
              <a:defRPr/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AF5F29-51C6-42B2-8BFB-789F946C3427}" type="slidenum">
              <a:rPr lang="en-US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11th Amendment (1798)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Reinforced States’ rights</a:t>
            </a:r>
          </a:p>
          <a:p>
            <a:pPr lvl="1"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State governments cannot be sued in the Federal courts</a:t>
            </a:r>
          </a:p>
          <a:p>
            <a:pPr lvl="2"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Suits against states must originate in state courts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F9A63B-3446-4688-A03A-DD72C498F2D9}" type="slidenum">
              <a:rPr lang="en-US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12th Amendment (1804)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Changed the way the electoral college works because of the Jefferson-Burr election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Ordered separate votes for President and Vice President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the electoral vote is tied, the House elects the President, the Senate the Vice President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7AF2F5-2D03-4AED-889E-9B6AE0494C6A}" type="slidenum">
              <a:rPr lang="en-US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Ending Slavery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13th Amendment (1865)</a:t>
            </a:r>
          </a:p>
          <a:p>
            <a:pPr lvl="1"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Outlawed slavery and involuntary servitude anywhere controlled by the United States (includes territories not yet states)</a:t>
            </a:r>
          </a:p>
          <a:p>
            <a:pPr lvl="2"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Exception made for imprisonment of convicted criminals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1AF0F-2A86-4429-9CA6-55F2532390B6}" type="slidenum">
              <a:rPr lang="en-US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Need for Amendments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James Madison—add Bill of Rights</a:t>
            </a:r>
          </a:p>
          <a:p>
            <a:pPr lvl="1"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Make Constitution better</a:t>
            </a:r>
          </a:p>
          <a:p>
            <a:pPr lvl="1"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Make it more acceptable to natural rights believers</a:t>
            </a:r>
          </a:p>
          <a:p>
            <a:pPr lvl="1"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Where to put it?</a:t>
            </a:r>
          </a:p>
          <a:p>
            <a:pPr lvl="2"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Madison—in the Articles of the Constitution</a:t>
            </a:r>
          </a:p>
          <a:p>
            <a:pPr lvl="2"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Attach at end of document</a:t>
            </a:r>
          </a:p>
          <a:p>
            <a:pPr lvl="1" eaLnBrk="1" hangingPunct="1">
              <a:defRPr/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F561D-17BA-4265-B801-C3A8C7E67FFE}" type="slidenum">
              <a:rPr lang="en-US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Ending Slavery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981200"/>
            <a:ext cx="71628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14th Amendment (1868)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Extended full rights of citizenship to all natural born and naturalized citizens (including ex-slaves)  to both the US and the state in which they live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Forced states to follow</a:t>
            </a: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“</a:t>
            </a:r>
            <a:r>
              <a:rPr 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due process of law</a:t>
            </a: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” </a:t>
            </a: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all citizens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Extended </a:t>
            </a: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“</a:t>
            </a:r>
            <a:r>
              <a:rPr 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equal protection of the law</a:t>
            </a: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” </a:t>
            </a: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all citizens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BFB76A-4CB1-436F-A8D4-53E556522CFD}" type="slidenum">
              <a:rPr lang="en-US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Ending Slavery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981200"/>
            <a:ext cx="71628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14th Amendment (1868)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Provides for</a:t>
            </a: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“</a:t>
            </a:r>
            <a:r>
              <a:rPr 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equal protection</a:t>
            </a: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”</a:t>
            </a:r>
            <a:r>
              <a:rPr lang="en-US" smtClean="0"/>
              <a:t> </a:t>
            </a: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under</a:t>
            </a:r>
            <a:r>
              <a:rPr lang="en-US" smtClean="0"/>
              <a:t> </a:t>
            </a: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law for all citizens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Replaced the “three-fifths clause” and reduced the number of representatives in the House for any state that denied the vote to all males over 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BC5264-683E-427C-BC4E-1CC3A0A022F0}" type="slidenum">
              <a:rPr lang="en-US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Ending Slavery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981200"/>
            <a:ext cx="71628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15th Amendment (1870)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right to vote shall not be “denied or abridged by the United States or any state on account of race, color, or previous condition of servitude.”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C0807-A943-417C-8978-91C947A307B4}" type="slidenum">
              <a:rPr lang="en-US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10-second quiz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Why were the 14</a:t>
            </a:r>
            <a:r>
              <a:rPr lang="en-US" baseline="30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</a:t>
            </a: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15</a:t>
            </a:r>
            <a:r>
              <a:rPr lang="en-US" baseline="30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</a:t>
            </a: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amendments necessary after the 13</a:t>
            </a:r>
            <a:r>
              <a:rPr lang="en-US" baseline="30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</a:t>
            </a: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amendment was passed?</a:t>
            </a:r>
          </a:p>
          <a:p>
            <a:pPr eaLnBrk="1" hangingPunct="1">
              <a:defRPr/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prevent the states from denying rights to African Americans within their states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A79C6E-62A0-449B-8994-FC4731FDAB75}" type="slidenum">
              <a:rPr lang="en-US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16th Amendment (1913)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Income tax</a:t>
            </a:r>
          </a:p>
          <a:p>
            <a:pPr lvl="1"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 was heading toward World War I and needed more revenue, so this amendment gave the US the power to collect income tax directly from the citizens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0C7FD3-239A-4E1B-98A3-252B77226FC5}" type="slidenum">
              <a:rPr lang="en-US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17th Amendment (1913)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Senators should be directly elected by the people of their respective states</a:t>
            </a:r>
          </a:p>
          <a:p>
            <a:pPr lvl="1"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Before this amendment, state legislatures chose the senators from their states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AA79A6-28B3-4EFC-8563-0927A815C303}" type="slidenum">
              <a:rPr lang="en-US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24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18th Amendment (1919) Prohibition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Part of the general reform movement, this amendment forbade the making, selling, or transporting of alcoholic beverages</a:t>
            </a:r>
          </a:p>
          <a:p>
            <a:pPr lvl="1"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Both the states and the Federal government could pass laws to enforce the amendment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C928C-70CD-4FEC-A147-B1CB25905D52}" type="slidenum">
              <a:rPr lang="en-US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19th Amendment (1920) Women’s Suffrage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This amendment gave women the right to vote (suffrage)</a:t>
            </a:r>
          </a:p>
          <a:p>
            <a:pPr lvl="1"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 was partly a response to the long-lasting women’s suffrage movement, and partly a recognition of the work women did during WWI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30012-816A-4A71-8F72-4B6B4E626D65}" type="slidenum">
              <a:rPr lang="en-US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20th Amendment (1933)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981200"/>
            <a:ext cx="71628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Moved the beginning of the President’s term from March to January 20th</a:t>
            </a:r>
          </a:p>
          <a:p>
            <a:pPr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Required congress to meet at least once each 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DD2437-152A-4EAE-AEEA-558E2BB98A35}" type="slidenum">
              <a:rPr lang="en-US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20th Amendment (1933)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981200"/>
            <a:ext cx="71628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Presidential succession: </a:t>
            </a:r>
          </a:p>
          <a:p>
            <a:pPr lvl="1"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VP succeeds president if President-elect dies before taking office or is not qualified; </a:t>
            </a:r>
          </a:p>
          <a:p>
            <a:pPr lvl="1"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neither the President-elect nor vice-president-elect are qualified to take office, the congress will choose a President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7698A-59A3-4E87-A22F-F95E0CE7696A}" type="slidenum">
              <a:rPr 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1st Amendment (1791) — Five Freedoms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Freedom of religion</a:t>
            </a:r>
          </a:p>
          <a:p>
            <a:pPr lvl="1"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“no laws . . .establishing a religion”</a:t>
            </a:r>
          </a:p>
          <a:p>
            <a:pPr lvl="1"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laws restricting free practice of religion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2DD0C3-111A-4F48-A7D6-F70221615ABC}" type="slidenum">
              <a:rPr lang="en-US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21st Amendment (1933)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Repealed Prohibition (18th Amendment) </a:t>
            </a:r>
          </a:p>
          <a:p>
            <a:pPr lvl="1"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Still allowed state or local governments to ban the making or selling of alcoholic beverages inside their borders</a:t>
            </a:r>
          </a:p>
          <a:p>
            <a:pPr lvl="2"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Made transporting alcohol into a “dry” state a federal offense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86E658-1F0D-4FB1-BE4D-63CC3A6ECC8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 bwMode="auto">
          <a:xfrm>
            <a:off x="4267200" y="1524000"/>
            <a:ext cx="2057400" cy="5105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ED9B0-6FF0-4FFA-B599-90DE552ED72C}" type="slidenum">
              <a:rPr lang="en-US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22nd Amendment (1951)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Limited the President to two terms</a:t>
            </a:r>
          </a:p>
          <a:p>
            <a:pPr lvl="1"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Partly a reaction to FDR, who was elected to four terms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20F34-EDC0-46A1-8EB7-0219B9862F4F}" type="slidenum">
              <a:rPr lang="en-US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23rd Amendment (1961)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Gave the residents of Washington, D.C. the right to vote in Presidential elections</a:t>
            </a:r>
          </a:p>
          <a:p>
            <a:pPr lvl="1"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Washington, D.C. given 3 electoral votes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6C24A-E34B-4821-AEA9-3F90A6B0E8B0}" type="slidenum">
              <a:rPr lang="en-US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24th Amendment (1964)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Banned the</a:t>
            </a: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Poll Tax</a:t>
            </a: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national</a:t>
            </a: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elections (a way Southern states kept African Americans from voting)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Also banned the Poll Tax in state elections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Stimulated by the Civil Rights Movement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425C8D-699A-42A6-A76A-2882ED97A321}" type="slidenum">
              <a:rPr lang="en-US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25th Amendment (1967)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Presidential succession:</a:t>
            </a:r>
          </a:p>
          <a:p>
            <a:pPr lvl="1"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the president dies, resigns, or is incapacitated, the VP becomes president</a:t>
            </a:r>
          </a:p>
          <a:p>
            <a:pPr lvl="1"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When the VP takes over, he/she appoints a new VP who must be approved by a majority vote in both houses of Congress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BC5A3-FD81-4418-B9A6-8731059A11D5}" type="slidenum">
              <a:rPr lang="en-US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25th Amendment (1967)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Presidential succession: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the President declares in writing that he is unable to </a:t>
            </a:r>
            <a:r>
              <a:rPr lang="en-US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“perform the duties of his office,” the VP serves as acting President until the President recovers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Followed Kennedy’s assassination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9D565-1060-43F8-832E-C52741F409B5}" type="slidenum">
              <a:rPr lang="en-US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26th Amendment (1971)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Lowered voting age to 18 years</a:t>
            </a:r>
          </a:p>
          <a:p>
            <a:pPr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Result of Vietnam War: if you are old enough to fight, you’re old enough to elect the people who send you to war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A60DCE-DEC9-4125-9576-9371E7C701CD}" type="slidenum">
              <a:rPr lang="en-US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27th Amendment (1992)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If members of Congress vote for a pay increase, it cannot go into effect until after the next congressional election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Note: One of the original amendments proposed with the Bill of Rights in</a:t>
            </a: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1789</a:t>
            </a: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 ratified until</a:t>
            </a: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1992</a:t>
            </a: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when Michigan became the 38th state to ratify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D6926-8D97-44BA-9999-36FB05697F56}" type="slidenum">
              <a:rPr lang="en-US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1sr Amendment—5 Freedoms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Freedom of speech</a:t>
            </a:r>
          </a:p>
          <a:p>
            <a:pPr lvl="1"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Congress can’t make laws “abridging” or limiting speech</a:t>
            </a:r>
          </a:p>
          <a:p>
            <a:pPr lvl="1"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Originally applied to political speech</a:t>
            </a:r>
          </a:p>
          <a:p>
            <a:pPr lvl="1"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Courts have ruled that there are limits on “free speech”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6EA2EA-D940-48E8-AC38-3604F72B262F}" type="slidenum">
              <a:rPr lang="en-US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1st Amendment—5 Freedoms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Freedom of press</a:t>
            </a:r>
          </a:p>
          <a:p>
            <a:pPr lvl="1"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Congress can’t make laws “abridging” or limiting reporters and news publications</a:t>
            </a:r>
          </a:p>
          <a:p>
            <a:pPr lvl="1"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Originally to protect political debate</a:t>
            </a:r>
          </a:p>
          <a:p>
            <a:pPr eaLnBrk="1" hangingPunct="1">
              <a:defRPr/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D69766-2EF8-4C99-A3FD-F7D7FE3CED8D}" type="slidenum">
              <a:rPr lang="en-US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1st Amendment—5 Freedoms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Freedom of peaceful assembly</a:t>
            </a:r>
          </a:p>
          <a:p>
            <a:pPr lvl="1"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Congress can’t make laws “abridging” or limiting people’s right to meet in groups</a:t>
            </a:r>
          </a:p>
          <a:p>
            <a:pPr lvl="1"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Originally to protect political meetings</a:t>
            </a:r>
          </a:p>
          <a:p>
            <a:pPr eaLnBrk="1" hangingPunct="1">
              <a:defRPr/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CDCE36-889A-4095-905D-13FBF221727B}" type="slidenum">
              <a:rPr lang="en-US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1st Amendment—5 Freedoms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Freedom to petition</a:t>
            </a:r>
          </a:p>
          <a:p>
            <a:pPr lvl="1"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Congress can’t make laws “abridging” or limiting people’s right to send petitions to the government</a:t>
            </a:r>
          </a:p>
          <a:p>
            <a:pPr lvl="1"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Originally needed so people could send grievances</a:t>
            </a:r>
          </a:p>
          <a:p>
            <a:pPr eaLnBrk="1" hangingPunct="1">
              <a:defRPr/>
            </a:pPr>
            <a:endParaRPr lang="en-US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E95A4-54D1-41A3-97C8-D1DBC6825E92}" type="slidenum">
              <a:rPr lang="en-US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2nd Amendment (1791)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Right to keep and bear arms</a:t>
            </a:r>
          </a:p>
          <a:p>
            <a:pPr lvl="1" eaLnBrk="1" hangingPunct="1">
              <a:defRPr/>
            </a:pPr>
            <a:r>
              <a:rPr lang="en-US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Originally intended for Minute Men and state militias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ustice">
  <a:themeElements>
    <a:clrScheme name="Justice 3">
      <a:dk1>
        <a:srgbClr val="000000"/>
      </a:dk1>
      <a:lt1>
        <a:srgbClr val="959380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C8C8C0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Justice">
      <a:majorFont>
        <a:latin typeface="Berlin Sans FB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Justice 1">
        <a:dk1>
          <a:srgbClr val="000000"/>
        </a:dk1>
        <a:lt1>
          <a:srgbClr val="95938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8C8C0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stice 2">
        <a:dk1>
          <a:srgbClr val="000000"/>
        </a:dk1>
        <a:lt1>
          <a:srgbClr val="959380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C8C8C0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stice 3">
        <a:dk1>
          <a:srgbClr val="000000"/>
        </a:dk1>
        <a:lt1>
          <a:srgbClr val="959380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C8C8C0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stice 4">
        <a:dk1>
          <a:srgbClr val="000000"/>
        </a:dk1>
        <a:lt1>
          <a:srgbClr val="959380"/>
        </a:lt1>
        <a:dk2>
          <a:srgbClr val="000000"/>
        </a:dk2>
        <a:lt2>
          <a:srgbClr val="333333"/>
        </a:lt2>
        <a:accent1>
          <a:srgbClr val="8C7B70"/>
        </a:accent1>
        <a:accent2>
          <a:srgbClr val="8F5F2F"/>
        </a:accent2>
        <a:accent3>
          <a:srgbClr val="C8C8C0"/>
        </a:accent3>
        <a:accent4>
          <a:srgbClr val="0000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1635</Words>
  <Application>Microsoft Office PowerPoint</Application>
  <PresentationFormat>On-screen Show (4:3)</PresentationFormat>
  <Paragraphs>246</Paragraphs>
  <Slides>48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Justice</vt:lpstr>
      <vt:lpstr>Amendments</vt:lpstr>
      <vt:lpstr>Amendment process</vt:lpstr>
      <vt:lpstr>The Need for Amendments</vt:lpstr>
      <vt:lpstr>1st Amendment (1791) — Five Freedoms</vt:lpstr>
      <vt:lpstr>1sr Amendment—5 Freedoms</vt:lpstr>
      <vt:lpstr>1st Amendment—5 Freedoms</vt:lpstr>
      <vt:lpstr>1st Amendment—5 Freedoms</vt:lpstr>
      <vt:lpstr>1st Amendment—5 Freedoms</vt:lpstr>
      <vt:lpstr>2nd Amendment (1791)</vt:lpstr>
      <vt:lpstr>3rd Amendment (1791)</vt:lpstr>
      <vt:lpstr>4th Amendment [search](1791)</vt:lpstr>
      <vt:lpstr>10-second quiz</vt:lpstr>
      <vt:lpstr>5th Amendment [rights of accused] (1791)</vt:lpstr>
      <vt:lpstr>5th Amendment (1791)</vt:lpstr>
      <vt:lpstr>5th Amendment (1791)</vt:lpstr>
      <vt:lpstr>5th Amendment (1791)</vt:lpstr>
      <vt:lpstr>5th Amendment (1791)</vt:lpstr>
      <vt:lpstr>6th Amendment (1791)</vt:lpstr>
      <vt:lpstr>6th Amendment (1791)</vt:lpstr>
      <vt:lpstr>10-second quiz</vt:lpstr>
      <vt:lpstr>7th Amendment (1791)</vt:lpstr>
      <vt:lpstr>7th Amendment (1791)</vt:lpstr>
      <vt:lpstr>8th Amendment (1791)</vt:lpstr>
      <vt:lpstr>9th Amendment (1791)</vt:lpstr>
      <vt:lpstr>10th Amendment (1791)</vt:lpstr>
      <vt:lpstr>10-second quiz</vt:lpstr>
      <vt:lpstr>11th Amendment (1798)</vt:lpstr>
      <vt:lpstr>12th Amendment (1804)</vt:lpstr>
      <vt:lpstr>Ending Slavery</vt:lpstr>
      <vt:lpstr>Ending Slavery</vt:lpstr>
      <vt:lpstr>Ending Slavery</vt:lpstr>
      <vt:lpstr>Ending Slavery</vt:lpstr>
      <vt:lpstr>10-second quiz</vt:lpstr>
      <vt:lpstr>16th Amendment (1913)</vt:lpstr>
      <vt:lpstr>17th Amendment (1913)</vt:lpstr>
      <vt:lpstr>18th Amendment (1919) Prohibition</vt:lpstr>
      <vt:lpstr>19th Amendment (1920) Women’s Suffrage</vt:lpstr>
      <vt:lpstr>20th Amendment (1933)</vt:lpstr>
      <vt:lpstr>20th Amendment (1933)</vt:lpstr>
      <vt:lpstr>21st Amendment (1933)</vt:lpstr>
      <vt:lpstr>Slide 41</vt:lpstr>
      <vt:lpstr>22nd Amendment (1951)</vt:lpstr>
      <vt:lpstr>23rd Amendment (1961)</vt:lpstr>
      <vt:lpstr>24th Amendment (1964)</vt:lpstr>
      <vt:lpstr>25th Amendment (1967)</vt:lpstr>
      <vt:lpstr>25th Amendment (1967)</vt:lpstr>
      <vt:lpstr>26th Amendment (1971)</vt:lpstr>
      <vt:lpstr>27th Amendment (1992)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Amendments</dc:title>
  <dc:creator>gvlahakis</dc:creator>
  <cp:lastModifiedBy>tloux</cp:lastModifiedBy>
  <cp:revision>34</cp:revision>
  <dcterms:created xsi:type="dcterms:W3CDTF">2013-10-08T13:45:10Z</dcterms:created>
  <dcterms:modified xsi:type="dcterms:W3CDTF">2015-09-22T20:07:20Z</dcterms:modified>
</cp:coreProperties>
</file>